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8" r:id="rId3"/>
    <p:sldId id="279" r:id="rId4"/>
    <p:sldId id="271" r:id="rId5"/>
    <p:sldId id="280" r:id="rId6"/>
    <p:sldId id="273" r:id="rId7"/>
    <p:sldId id="281" r:id="rId8"/>
    <p:sldId id="264" r:id="rId9"/>
    <p:sldId id="274" r:id="rId10"/>
    <p:sldId id="275" r:id="rId11"/>
    <p:sldId id="276" r:id="rId12"/>
    <p:sldId id="27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94694"/>
  </p:normalViewPr>
  <p:slideViewPr>
    <p:cSldViewPr snapToGrid="0">
      <p:cViewPr varScale="1">
        <p:scale>
          <a:sx n="105" d="100"/>
          <a:sy n="105" d="100"/>
        </p:scale>
        <p:origin x="216" y="5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hyperlink" Target="https://www.assistiveware.com/learn-aac/start-modeling" TargetMode="External"/><Relationship Id="rId2" Type="http://schemas.openxmlformats.org/officeDocument/2006/relationships/hyperlink" Target="https://praacticalaac.org/" TargetMode="External"/><Relationship Id="rId1" Type="http://schemas.openxmlformats.org/officeDocument/2006/relationships/hyperlink" Target="https://www.youtube.com/watch?v=fgbR75RG3Gk&amp;list=PLk5g7adkkneROEcpZ5ptR9VwSR2Bd7i_W"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www.assistiveware.com/learn-aac/start-modeling" TargetMode="External"/><Relationship Id="rId2" Type="http://schemas.openxmlformats.org/officeDocument/2006/relationships/hyperlink" Target="https://praacticalaac.org/" TargetMode="External"/><Relationship Id="rId1" Type="http://schemas.openxmlformats.org/officeDocument/2006/relationships/hyperlink" Target="https://www.youtube.com/watch?v=fgbR75RG3Gk&amp;list=PLk5g7adkkneROEcpZ5ptR9VwSR2Bd7i_W"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BD32D3-A07D-404E-8681-F2C9F7C44625}"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57BF712E-3140-436F-A19F-E20C1AB27A60}">
      <dgm:prSet/>
      <dgm:spPr/>
      <dgm:t>
        <a:bodyPr/>
        <a:lstStyle/>
        <a:p>
          <a:r>
            <a:rPr lang="en-GB"/>
            <a:t>Brothers of Charity Ireland Youtube series on ALI:</a:t>
          </a:r>
          <a:r>
            <a:rPr lang="en-GB">
              <a:hlinkClick xmlns:r="http://schemas.openxmlformats.org/officeDocument/2006/relationships" r:id="rId1"/>
            </a:rPr>
            <a:t>(80) Aided AAC Series - Introduction to Aided AAC - video #1 of 6 – YouTube</a:t>
          </a:r>
          <a:endParaRPr lang="en-US"/>
        </a:p>
      </dgm:t>
    </dgm:pt>
    <dgm:pt modelId="{B3BE2DCA-0945-4F82-9E68-EA3E27DC4223}" type="parTrans" cxnId="{8C79EC54-1456-43D7-A99D-37FF31906943}">
      <dgm:prSet/>
      <dgm:spPr/>
      <dgm:t>
        <a:bodyPr/>
        <a:lstStyle/>
        <a:p>
          <a:endParaRPr lang="en-US"/>
        </a:p>
      </dgm:t>
    </dgm:pt>
    <dgm:pt modelId="{7A55A681-12CC-4D6B-9ED6-D852189A125B}" type="sibTrans" cxnId="{8C79EC54-1456-43D7-A99D-37FF31906943}">
      <dgm:prSet/>
      <dgm:spPr/>
      <dgm:t>
        <a:bodyPr/>
        <a:lstStyle/>
        <a:p>
          <a:endParaRPr lang="en-US"/>
        </a:p>
      </dgm:t>
    </dgm:pt>
    <dgm:pt modelId="{8538AFC6-66EF-4821-A494-B3D13805EEC6}">
      <dgm:prSet/>
      <dgm:spPr/>
      <dgm:t>
        <a:bodyPr/>
        <a:lstStyle/>
        <a:p>
          <a:r>
            <a:rPr lang="en-GB">
              <a:hlinkClick xmlns:r="http://schemas.openxmlformats.org/officeDocument/2006/relationships" r:id="rId2"/>
            </a:rPr>
            <a:t>https://praacticalaac.org</a:t>
          </a:r>
          <a:endParaRPr lang="en-US"/>
        </a:p>
      </dgm:t>
    </dgm:pt>
    <dgm:pt modelId="{6DC271BF-B815-42F7-8FA1-2E40AF93C66C}" type="parTrans" cxnId="{DD611D8E-FB83-44CB-B544-1221C524951C}">
      <dgm:prSet/>
      <dgm:spPr/>
      <dgm:t>
        <a:bodyPr/>
        <a:lstStyle/>
        <a:p>
          <a:endParaRPr lang="en-US"/>
        </a:p>
      </dgm:t>
    </dgm:pt>
    <dgm:pt modelId="{EBE3F569-59BF-4862-90F7-E56386E619F7}" type="sibTrans" cxnId="{DD611D8E-FB83-44CB-B544-1221C524951C}">
      <dgm:prSet/>
      <dgm:spPr/>
      <dgm:t>
        <a:bodyPr/>
        <a:lstStyle/>
        <a:p>
          <a:endParaRPr lang="en-US"/>
        </a:p>
      </dgm:t>
    </dgm:pt>
    <dgm:pt modelId="{BA5C32B1-AD82-44D8-BB66-4E62148341AE}">
      <dgm:prSet/>
      <dgm:spPr/>
      <dgm:t>
        <a:bodyPr/>
        <a:lstStyle/>
        <a:p>
          <a:r>
            <a:rPr lang="en-GB">
              <a:hlinkClick xmlns:r="http://schemas.openxmlformats.org/officeDocument/2006/relationships" r:id="rId3"/>
            </a:rPr>
            <a:t>Modeling: Use AAC to teach AAC - AssistiveWare</a:t>
          </a:r>
          <a:endParaRPr lang="en-US"/>
        </a:p>
      </dgm:t>
    </dgm:pt>
    <dgm:pt modelId="{3096AC5A-54C0-402C-B396-65FCFFD6039F}" type="parTrans" cxnId="{C5A308AC-95E4-4A23-980A-D7611C2D99F5}">
      <dgm:prSet/>
      <dgm:spPr/>
      <dgm:t>
        <a:bodyPr/>
        <a:lstStyle/>
        <a:p>
          <a:endParaRPr lang="en-US"/>
        </a:p>
      </dgm:t>
    </dgm:pt>
    <dgm:pt modelId="{F9AC4108-3355-4670-B5CC-7F10B549A3A0}" type="sibTrans" cxnId="{C5A308AC-95E4-4A23-980A-D7611C2D99F5}">
      <dgm:prSet/>
      <dgm:spPr/>
      <dgm:t>
        <a:bodyPr/>
        <a:lstStyle/>
        <a:p>
          <a:endParaRPr lang="en-US"/>
        </a:p>
      </dgm:t>
    </dgm:pt>
    <dgm:pt modelId="{9662F2B8-7FBB-A741-895A-07B8A4CB6E03}" type="pres">
      <dgm:prSet presAssocID="{72BD32D3-A07D-404E-8681-F2C9F7C44625}" presName="linear" presStyleCnt="0">
        <dgm:presLayoutVars>
          <dgm:animLvl val="lvl"/>
          <dgm:resizeHandles val="exact"/>
        </dgm:presLayoutVars>
      </dgm:prSet>
      <dgm:spPr/>
    </dgm:pt>
    <dgm:pt modelId="{C0B8FEB2-0A14-8C42-9736-2CED0DD3B2FB}" type="pres">
      <dgm:prSet presAssocID="{57BF712E-3140-436F-A19F-E20C1AB27A60}" presName="parentText" presStyleLbl="node1" presStyleIdx="0" presStyleCnt="3">
        <dgm:presLayoutVars>
          <dgm:chMax val="0"/>
          <dgm:bulletEnabled val="1"/>
        </dgm:presLayoutVars>
      </dgm:prSet>
      <dgm:spPr/>
    </dgm:pt>
    <dgm:pt modelId="{ABA6D36A-9308-D740-BC6A-16B36B830084}" type="pres">
      <dgm:prSet presAssocID="{7A55A681-12CC-4D6B-9ED6-D852189A125B}" presName="spacer" presStyleCnt="0"/>
      <dgm:spPr/>
    </dgm:pt>
    <dgm:pt modelId="{894DD208-CEC3-2244-BBA2-5F12A1F2EC4C}" type="pres">
      <dgm:prSet presAssocID="{8538AFC6-66EF-4821-A494-B3D13805EEC6}" presName="parentText" presStyleLbl="node1" presStyleIdx="1" presStyleCnt="3">
        <dgm:presLayoutVars>
          <dgm:chMax val="0"/>
          <dgm:bulletEnabled val="1"/>
        </dgm:presLayoutVars>
      </dgm:prSet>
      <dgm:spPr/>
    </dgm:pt>
    <dgm:pt modelId="{8D45B62B-0368-394D-A983-0D6A9CC361A1}" type="pres">
      <dgm:prSet presAssocID="{EBE3F569-59BF-4862-90F7-E56386E619F7}" presName="spacer" presStyleCnt="0"/>
      <dgm:spPr/>
    </dgm:pt>
    <dgm:pt modelId="{2B058FAB-F343-534B-96E3-50F36960325C}" type="pres">
      <dgm:prSet presAssocID="{BA5C32B1-AD82-44D8-BB66-4E62148341AE}" presName="parentText" presStyleLbl="node1" presStyleIdx="2" presStyleCnt="3">
        <dgm:presLayoutVars>
          <dgm:chMax val="0"/>
          <dgm:bulletEnabled val="1"/>
        </dgm:presLayoutVars>
      </dgm:prSet>
      <dgm:spPr/>
    </dgm:pt>
  </dgm:ptLst>
  <dgm:cxnLst>
    <dgm:cxn modelId="{8C79EC54-1456-43D7-A99D-37FF31906943}" srcId="{72BD32D3-A07D-404E-8681-F2C9F7C44625}" destId="{57BF712E-3140-436F-A19F-E20C1AB27A60}" srcOrd="0" destOrd="0" parTransId="{B3BE2DCA-0945-4F82-9E68-EA3E27DC4223}" sibTransId="{7A55A681-12CC-4D6B-9ED6-D852189A125B}"/>
    <dgm:cxn modelId="{DD611D8E-FB83-44CB-B544-1221C524951C}" srcId="{72BD32D3-A07D-404E-8681-F2C9F7C44625}" destId="{8538AFC6-66EF-4821-A494-B3D13805EEC6}" srcOrd="1" destOrd="0" parTransId="{6DC271BF-B815-42F7-8FA1-2E40AF93C66C}" sibTransId="{EBE3F569-59BF-4862-90F7-E56386E619F7}"/>
    <dgm:cxn modelId="{AEB4A590-BF31-2A47-B45C-F77A5326A4E8}" type="presOf" srcId="{8538AFC6-66EF-4821-A494-B3D13805EEC6}" destId="{894DD208-CEC3-2244-BBA2-5F12A1F2EC4C}" srcOrd="0" destOrd="0" presId="urn:microsoft.com/office/officeart/2005/8/layout/vList2"/>
    <dgm:cxn modelId="{C5A308AC-95E4-4A23-980A-D7611C2D99F5}" srcId="{72BD32D3-A07D-404E-8681-F2C9F7C44625}" destId="{BA5C32B1-AD82-44D8-BB66-4E62148341AE}" srcOrd="2" destOrd="0" parTransId="{3096AC5A-54C0-402C-B396-65FCFFD6039F}" sibTransId="{F9AC4108-3355-4670-B5CC-7F10B549A3A0}"/>
    <dgm:cxn modelId="{CC0F4DBA-71CA-E24F-9B5E-85EAF98E00FB}" type="presOf" srcId="{72BD32D3-A07D-404E-8681-F2C9F7C44625}" destId="{9662F2B8-7FBB-A741-895A-07B8A4CB6E03}" srcOrd="0" destOrd="0" presId="urn:microsoft.com/office/officeart/2005/8/layout/vList2"/>
    <dgm:cxn modelId="{F1AB74F9-CD28-394F-B5B4-5DEEAA17ECA6}" type="presOf" srcId="{BA5C32B1-AD82-44D8-BB66-4E62148341AE}" destId="{2B058FAB-F343-534B-96E3-50F36960325C}" srcOrd="0" destOrd="0" presId="urn:microsoft.com/office/officeart/2005/8/layout/vList2"/>
    <dgm:cxn modelId="{B8842AFE-3F90-8643-8497-9B6D1AEE74F6}" type="presOf" srcId="{57BF712E-3140-436F-A19F-E20C1AB27A60}" destId="{C0B8FEB2-0A14-8C42-9736-2CED0DD3B2FB}" srcOrd="0" destOrd="0" presId="urn:microsoft.com/office/officeart/2005/8/layout/vList2"/>
    <dgm:cxn modelId="{70F20524-BFBB-4041-BD91-8962D486898F}" type="presParOf" srcId="{9662F2B8-7FBB-A741-895A-07B8A4CB6E03}" destId="{C0B8FEB2-0A14-8C42-9736-2CED0DD3B2FB}" srcOrd="0" destOrd="0" presId="urn:microsoft.com/office/officeart/2005/8/layout/vList2"/>
    <dgm:cxn modelId="{7AB1AB51-1508-584D-A821-49FF622FE3B7}" type="presParOf" srcId="{9662F2B8-7FBB-A741-895A-07B8A4CB6E03}" destId="{ABA6D36A-9308-D740-BC6A-16B36B830084}" srcOrd="1" destOrd="0" presId="urn:microsoft.com/office/officeart/2005/8/layout/vList2"/>
    <dgm:cxn modelId="{5173B5A1-8A79-C146-B2DD-FC83D503F92A}" type="presParOf" srcId="{9662F2B8-7FBB-A741-895A-07B8A4CB6E03}" destId="{894DD208-CEC3-2244-BBA2-5F12A1F2EC4C}" srcOrd="2" destOrd="0" presId="urn:microsoft.com/office/officeart/2005/8/layout/vList2"/>
    <dgm:cxn modelId="{CE74D194-BAD5-DF4D-90EC-3F8C456EBBF7}" type="presParOf" srcId="{9662F2B8-7FBB-A741-895A-07B8A4CB6E03}" destId="{8D45B62B-0368-394D-A983-0D6A9CC361A1}" srcOrd="3" destOrd="0" presId="urn:microsoft.com/office/officeart/2005/8/layout/vList2"/>
    <dgm:cxn modelId="{D6B07A0A-A3D6-2F4F-9E23-9B63433DDE6F}" type="presParOf" srcId="{9662F2B8-7FBB-A741-895A-07B8A4CB6E03}" destId="{2B058FAB-F343-534B-96E3-50F36960325C}"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B8FEB2-0A14-8C42-9736-2CED0DD3B2FB}">
      <dsp:nvSpPr>
        <dsp:cNvPr id="0" name=""/>
        <dsp:cNvSpPr/>
      </dsp:nvSpPr>
      <dsp:spPr>
        <a:xfrm>
          <a:off x="0" y="532853"/>
          <a:ext cx="6263640" cy="142974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t>Brothers of Charity Ireland Youtube series on ALI:</a:t>
          </a:r>
          <a:r>
            <a:rPr lang="en-GB" sz="2600" kern="1200">
              <a:hlinkClick xmlns:r="http://schemas.openxmlformats.org/officeDocument/2006/relationships" r:id="rId1"/>
            </a:rPr>
            <a:t>(80) Aided AAC Series - Introduction to Aided AAC - video #1 of 6 – YouTube</a:t>
          </a:r>
          <a:endParaRPr lang="en-US" sz="2600" kern="1200"/>
        </a:p>
      </dsp:txBody>
      <dsp:txXfrm>
        <a:off x="69794" y="602647"/>
        <a:ext cx="6124052" cy="1290152"/>
      </dsp:txXfrm>
    </dsp:sp>
    <dsp:sp modelId="{894DD208-CEC3-2244-BBA2-5F12A1F2EC4C}">
      <dsp:nvSpPr>
        <dsp:cNvPr id="0" name=""/>
        <dsp:cNvSpPr/>
      </dsp:nvSpPr>
      <dsp:spPr>
        <a:xfrm>
          <a:off x="0" y="2037473"/>
          <a:ext cx="6263640" cy="142974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hlinkClick xmlns:r="http://schemas.openxmlformats.org/officeDocument/2006/relationships" r:id="rId2"/>
            </a:rPr>
            <a:t>https://praacticalaac.org</a:t>
          </a:r>
          <a:endParaRPr lang="en-US" sz="2600" kern="1200"/>
        </a:p>
      </dsp:txBody>
      <dsp:txXfrm>
        <a:off x="69794" y="2107267"/>
        <a:ext cx="6124052" cy="1290152"/>
      </dsp:txXfrm>
    </dsp:sp>
    <dsp:sp modelId="{2B058FAB-F343-534B-96E3-50F36960325C}">
      <dsp:nvSpPr>
        <dsp:cNvPr id="0" name=""/>
        <dsp:cNvSpPr/>
      </dsp:nvSpPr>
      <dsp:spPr>
        <a:xfrm>
          <a:off x="0" y="3542094"/>
          <a:ext cx="6263640" cy="142974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GB" sz="2600" kern="1200">
              <a:hlinkClick xmlns:r="http://schemas.openxmlformats.org/officeDocument/2006/relationships" r:id="rId3"/>
            </a:rPr>
            <a:t>Modeling: Use AAC to teach AAC - AssistiveWare</a:t>
          </a:r>
          <a:endParaRPr lang="en-US" sz="2600" kern="1200"/>
        </a:p>
      </dsp:txBody>
      <dsp:txXfrm>
        <a:off x="69794" y="3611888"/>
        <a:ext cx="6124052" cy="129015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png>
</file>

<file path=ppt/media/image5.jpeg>
</file>

<file path=ppt/media/image6.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60FC6A-B2F7-45CA-9C0B-832C63EEEC05}" type="datetimeFigureOut">
              <a:rPr lang="en-IE" smtClean="0"/>
              <a:t>23/05/2021</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87D332-A3D5-4AE3-9F85-DA9E006E2AF0}" type="slidenum">
              <a:rPr lang="en-IE" smtClean="0"/>
              <a:t>‹#›</a:t>
            </a:fld>
            <a:endParaRPr lang="en-IE"/>
          </a:p>
        </p:txBody>
      </p:sp>
    </p:spTree>
    <p:extLst>
      <p:ext uri="{BB962C8B-B14F-4D97-AF65-F5344CB8AC3E}">
        <p14:creationId xmlns:p14="http://schemas.microsoft.com/office/powerpoint/2010/main" val="35462842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 Welcome to this webinar. Today our aim is to give you a deeper understanding of an approach called “aided AAC” and why this approach is the preferred approach in supporting children who require AAC (Augmentative Alternative Communication) to support their communication. </a:t>
            </a:r>
            <a:endParaRPr lang="en-IE" dirty="0"/>
          </a:p>
        </p:txBody>
      </p:sp>
      <p:sp>
        <p:nvSpPr>
          <p:cNvPr id="4" name="Slide Number Placeholder 3"/>
          <p:cNvSpPr>
            <a:spLocks noGrp="1"/>
          </p:cNvSpPr>
          <p:nvPr>
            <p:ph type="sldNum" sz="quarter" idx="5"/>
          </p:nvPr>
        </p:nvSpPr>
        <p:spPr/>
        <p:txBody>
          <a:bodyPr/>
          <a:lstStyle/>
          <a:p>
            <a:fld id="{3E87D332-A3D5-4AE3-9F85-DA9E006E2AF0}" type="slidenum">
              <a:rPr lang="en-IE" smtClean="0"/>
              <a:t>2</a:t>
            </a:fld>
            <a:endParaRPr lang="en-IE"/>
          </a:p>
        </p:txBody>
      </p:sp>
    </p:spTree>
    <p:extLst>
      <p:ext uri="{BB962C8B-B14F-4D97-AF65-F5344CB8AC3E}">
        <p14:creationId xmlns:p14="http://schemas.microsoft.com/office/powerpoint/2010/main" val="122274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Overview of the PECS phases-Let’s watch a video of an overview of PECS for those of you who are not familiar with the approach.</a:t>
            </a:r>
          </a:p>
          <a:p>
            <a:endParaRPr lang="en-IE" dirty="0"/>
          </a:p>
        </p:txBody>
      </p:sp>
      <p:sp>
        <p:nvSpPr>
          <p:cNvPr id="4" name="Slide Number Placeholder 3"/>
          <p:cNvSpPr>
            <a:spLocks noGrp="1"/>
          </p:cNvSpPr>
          <p:nvPr>
            <p:ph type="sldNum" sz="quarter" idx="5"/>
          </p:nvPr>
        </p:nvSpPr>
        <p:spPr/>
        <p:txBody>
          <a:bodyPr/>
          <a:lstStyle/>
          <a:p>
            <a:fld id="{3E87D332-A3D5-4AE3-9F85-DA9E006E2AF0}" type="slidenum">
              <a:rPr lang="en-IE" smtClean="0"/>
              <a:t>6</a:t>
            </a:fld>
            <a:endParaRPr lang="en-IE"/>
          </a:p>
        </p:txBody>
      </p:sp>
    </p:spTree>
    <p:extLst>
      <p:ext uri="{BB962C8B-B14F-4D97-AF65-F5344CB8AC3E}">
        <p14:creationId xmlns:p14="http://schemas.microsoft.com/office/powerpoint/2010/main" val="2884589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F3F40-740F-4850-884C-ED8D4A8D64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E"/>
          </a:p>
        </p:txBody>
      </p:sp>
      <p:sp>
        <p:nvSpPr>
          <p:cNvPr id="3" name="Subtitle 2">
            <a:extLst>
              <a:ext uri="{FF2B5EF4-FFF2-40B4-BE49-F238E27FC236}">
                <a16:creationId xmlns:a16="http://schemas.microsoft.com/office/drawing/2014/main" id="{62D026B3-CAFB-4F67-9396-5AED94E5BA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a:extLst>
              <a:ext uri="{FF2B5EF4-FFF2-40B4-BE49-F238E27FC236}">
                <a16:creationId xmlns:a16="http://schemas.microsoft.com/office/drawing/2014/main" id="{45A36329-0991-4BA7-B558-784A84699EDC}"/>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5" name="Footer Placeholder 4">
            <a:extLst>
              <a:ext uri="{FF2B5EF4-FFF2-40B4-BE49-F238E27FC236}">
                <a16:creationId xmlns:a16="http://schemas.microsoft.com/office/drawing/2014/main" id="{D1ACDF4E-59BB-4BBC-8D46-801BC9DEEC99}"/>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FB833DE0-7125-4A7F-A32E-EB97B0E3320C}"/>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2504619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A4E3B-BCE2-4D03-8F1F-5F0A659A24B9}"/>
              </a:ext>
            </a:extLst>
          </p:cNvPr>
          <p:cNvSpPr>
            <a:spLocks noGrp="1"/>
          </p:cNvSpPr>
          <p:nvPr>
            <p:ph type="title"/>
          </p:nvPr>
        </p:nvSpPr>
        <p:spPr/>
        <p:txBody>
          <a:bodyPr/>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73FE5AB5-EC91-4DB0-8CB9-8ABF73DBBB0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C9637C01-3DF0-4977-AE60-6736502FEBE8}"/>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5" name="Footer Placeholder 4">
            <a:extLst>
              <a:ext uri="{FF2B5EF4-FFF2-40B4-BE49-F238E27FC236}">
                <a16:creationId xmlns:a16="http://schemas.microsoft.com/office/drawing/2014/main" id="{12DB3DF3-9A5C-4288-A1A1-CD805554B70F}"/>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9F840097-ACBB-4FFD-A1DB-0CC49DC52680}"/>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3765676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CE8F44-719A-4A5A-8637-36432E2628B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97D180A5-6690-45DD-8A4F-B706EC2002D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F94667CC-5DB9-4AE7-ACC1-503A7AF7DAFD}"/>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5" name="Footer Placeholder 4">
            <a:extLst>
              <a:ext uri="{FF2B5EF4-FFF2-40B4-BE49-F238E27FC236}">
                <a16:creationId xmlns:a16="http://schemas.microsoft.com/office/drawing/2014/main" id="{884BBB36-D50F-48AD-98FA-AD80061751A0}"/>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20A2D367-08EE-432A-A6AF-BC3B4D569D76}"/>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3158002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792A2-AFF1-48B9-81E7-AA9B99F1C072}"/>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FF13212C-24C8-4121-A987-2B53FC00A0D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6901169A-B2FA-4DDE-97BA-7DEBCC94A775}"/>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5" name="Footer Placeholder 4">
            <a:extLst>
              <a:ext uri="{FF2B5EF4-FFF2-40B4-BE49-F238E27FC236}">
                <a16:creationId xmlns:a16="http://schemas.microsoft.com/office/drawing/2014/main" id="{608150AE-9A94-49E6-B6C1-2A6C12FE3625}"/>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8372819C-B567-43D0-8D57-0AD38B6451E7}"/>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3549525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120EB-8B25-4FAA-A45F-8F3F606796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E"/>
          </a:p>
        </p:txBody>
      </p:sp>
      <p:sp>
        <p:nvSpPr>
          <p:cNvPr id="3" name="Text Placeholder 2">
            <a:extLst>
              <a:ext uri="{FF2B5EF4-FFF2-40B4-BE49-F238E27FC236}">
                <a16:creationId xmlns:a16="http://schemas.microsoft.com/office/drawing/2014/main" id="{977755E8-4866-4BF9-9648-F71E2166E70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D7CCB85-141A-4896-876C-32E88D9252D9}"/>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5" name="Footer Placeholder 4">
            <a:extLst>
              <a:ext uri="{FF2B5EF4-FFF2-40B4-BE49-F238E27FC236}">
                <a16:creationId xmlns:a16="http://schemas.microsoft.com/office/drawing/2014/main" id="{56D73951-2E3C-43B2-8B22-EEBD4FDF49E5}"/>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00F9B7A4-19A1-4E44-9034-A442750AD091}"/>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2375182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68910-CD83-4762-A2AE-AC4AA802651E}"/>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6E629718-37FE-4D4F-8B92-58EA46D6CEE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Content Placeholder 3">
            <a:extLst>
              <a:ext uri="{FF2B5EF4-FFF2-40B4-BE49-F238E27FC236}">
                <a16:creationId xmlns:a16="http://schemas.microsoft.com/office/drawing/2014/main" id="{DAEF8F62-BAB3-4745-B1E5-E2BC1A4E6CB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Date Placeholder 4">
            <a:extLst>
              <a:ext uri="{FF2B5EF4-FFF2-40B4-BE49-F238E27FC236}">
                <a16:creationId xmlns:a16="http://schemas.microsoft.com/office/drawing/2014/main" id="{6EB530AA-A49D-461F-B560-4AF0A168477A}"/>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6" name="Footer Placeholder 5">
            <a:extLst>
              <a:ext uri="{FF2B5EF4-FFF2-40B4-BE49-F238E27FC236}">
                <a16:creationId xmlns:a16="http://schemas.microsoft.com/office/drawing/2014/main" id="{8A7D58B6-185E-4D6A-AD73-CB6F6E8C5D04}"/>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9066BD9B-4B34-4CD1-B7A8-2E0A8CE1D04E}"/>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39229735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5CFDC-E039-4FCA-8104-79DF436E129C}"/>
              </a:ext>
            </a:extLst>
          </p:cNvPr>
          <p:cNvSpPr>
            <a:spLocks noGrp="1"/>
          </p:cNvSpPr>
          <p:nvPr>
            <p:ph type="title"/>
          </p:nvPr>
        </p:nvSpPr>
        <p:spPr>
          <a:xfrm>
            <a:off x="839788" y="365125"/>
            <a:ext cx="10515600" cy="1325563"/>
          </a:xfrm>
        </p:spPr>
        <p:txBody>
          <a:bodyPr/>
          <a:lstStyle/>
          <a:p>
            <a:r>
              <a:rPr lang="en-US"/>
              <a:t>Click to edit Master title style</a:t>
            </a:r>
            <a:endParaRPr lang="en-IE"/>
          </a:p>
        </p:txBody>
      </p:sp>
      <p:sp>
        <p:nvSpPr>
          <p:cNvPr id="3" name="Text Placeholder 2">
            <a:extLst>
              <a:ext uri="{FF2B5EF4-FFF2-40B4-BE49-F238E27FC236}">
                <a16:creationId xmlns:a16="http://schemas.microsoft.com/office/drawing/2014/main" id="{64A76E9B-1280-4880-83BB-D260DD39CA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88221F2-3DAE-4EC2-83C2-69A295A3C03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Text Placeholder 4">
            <a:extLst>
              <a:ext uri="{FF2B5EF4-FFF2-40B4-BE49-F238E27FC236}">
                <a16:creationId xmlns:a16="http://schemas.microsoft.com/office/drawing/2014/main" id="{6162240C-E271-4CBB-9A9B-6D1A421C9F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D340B6E-2649-4DA5-8162-52F3CCA9349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7" name="Date Placeholder 6">
            <a:extLst>
              <a:ext uri="{FF2B5EF4-FFF2-40B4-BE49-F238E27FC236}">
                <a16:creationId xmlns:a16="http://schemas.microsoft.com/office/drawing/2014/main" id="{F95BEB6A-929D-484B-BBFD-C2FD1FBCBD5A}"/>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8" name="Footer Placeholder 7">
            <a:extLst>
              <a:ext uri="{FF2B5EF4-FFF2-40B4-BE49-F238E27FC236}">
                <a16:creationId xmlns:a16="http://schemas.microsoft.com/office/drawing/2014/main" id="{989E2437-1BC4-437A-BA7E-54D6C0862053}"/>
              </a:ext>
            </a:extLst>
          </p:cNvPr>
          <p:cNvSpPr>
            <a:spLocks noGrp="1"/>
          </p:cNvSpPr>
          <p:nvPr>
            <p:ph type="ftr" sz="quarter" idx="11"/>
          </p:nvPr>
        </p:nvSpPr>
        <p:spPr/>
        <p:txBody>
          <a:bodyPr/>
          <a:lstStyle/>
          <a:p>
            <a:endParaRPr lang="en-IE"/>
          </a:p>
        </p:txBody>
      </p:sp>
      <p:sp>
        <p:nvSpPr>
          <p:cNvPr id="9" name="Slide Number Placeholder 8">
            <a:extLst>
              <a:ext uri="{FF2B5EF4-FFF2-40B4-BE49-F238E27FC236}">
                <a16:creationId xmlns:a16="http://schemas.microsoft.com/office/drawing/2014/main" id="{D719129F-C366-4C0F-BE05-D88FD5424682}"/>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3436961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3A65A-AE9A-4E57-8A1F-509D4424A409}"/>
              </a:ext>
            </a:extLst>
          </p:cNvPr>
          <p:cNvSpPr>
            <a:spLocks noGrp="1"/>
          </p:cNvSpPr>
          <p:nvPr>
            <p:ph type="title"/>
          </p:nvPr>
        </p:nvSpPr>
        <p:spPr/>
        <p:txBody>
          <a:bodyPr/>
          <a:lstStyle/>
          <a:p>
            <a:r>
              <a:rPr lang="en-US"/>
              <a:t>Click to edit Master title style</a:t>
            </a:r>
            <a:endParaRPr lang="en-IE"/>
          </a:p>
        </p:txBody>
      </p:sp>
      <p:sp>
        <p:nvSpPr>
          <p:cNvPr id="3" name="Date Placeholder 2">
            <a:extLst>
              <a:ext uri="{FF2B5EF4-FFF2-40B4-BE49-F238E27FC236}">
                <a16:creationId xmlns:a16="http://schemas.microsoft.com/office/drawing/2014/main" id="{C304F03F-0CFB-44EC-BFC4-144D02E4D7FD}"/>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4" name="Footer Placeholder 3">
            <a:extLst>
              <a:ext uri="{FF2B5EF4-FFF2-40B4-BE49-F238E27FC236}">
                <a16:creationId xmlns:a16="http://schemas.microsoft.com/office/drawing/2014/main" id="{EBC4D007-5EDB-4F26-848B-5F74C86A4878}"/>
              </a:ext>
            </a:extLst>
          </p:cNvPr>
          <p:cNvSpPr>
            <a:spLocks noGrp="1"/>
          </p:cNvSpPr>
          <p:nvPr>
            <p:ph type="ftr" sz="quarter" idx="11"/>
          </p:nvPr>
        </p:nvSpPr>
        <p:spPr/>
        <p:txBody>
          <a:bodyPr/>
          <a:lstStyle/>
          <a:p>
            <a:endParaRPr lang="en-IE"/>
          </a:p>
        </p:txBody>
      </p:sp>
      <p:sp>
        <p:nvSpPr>
          <p:cNvPr id="5" name="Slide Number Placeholder 4">
            <a:extLst>
              <a:ext uri="{FF2B5EF4-FFF2-40B4-BE49-F238E27FC236}">
                <a16:creationId xmlns:a16="http://schemas.microsoft.com/office/drawing/2014/main" id="{386368DB-CB30-4A9E-9D9F-4C8C424FAA4E}"/>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3697392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F2726E-2B9E-42D9-9A7D-5D259C82FB99}"/>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3" name="Footer Placeholder 2">
            <a:extLst>
              <a:ext uri="{FF2B5EF4-FFF2-40B4-BE49-F238E27FC236}">
                <a16:creationId xmlns:a16="http://schemas.microsoft.com/office/drawing/2014/main" id="{4A09FBF7-E3EA-4C1D-BA9A-B2CF31568578}"/>
              </a:ext>
            </a:extLst>
          </p:cNvPr>
          <p:cNvSpPr>
            <a:spLocks noGrp="1"/>
          </p:cNvSpPr>
          <p:nvPr>
            <p:ph type="ftr" sz="quarter" idx="11"/>
          </p:nvPr>
        </p:nvSpPr>
        <p:spPr/>
        <p:txBody>
          <a:bodyPr/>
          <a:lstStyle/>
          <a:p>
            <a:endParaRPr lang="en-IE"/>
          </a:p>
        </p:txBody>
      </p:sp>
      <p:sp>
        <p:nvSpPr>
          <p:cNvPr id="4" name="Slide Number Placeholder 3">
            <a:extLst>
              <a:ext uri="{FF2B5EF4-FFF2-40B4-BE49-F238E27FC236}">
                <a16:creationId xmlns:a16="http://schemas.microsoft.com/office/drawing/2014/main" id="{968BFEA6-F83B-4EE0-A9CD-C488027A5082}"/>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4014968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57E0D-BE36-4F26-A868-061C9086EF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Content Placeholder 2">
            <a:extLst>
              <a:ext uri="{FF2B5EF4-FFF2-40B4-BE49-F238E27FC236}">
                <a16:creationId xmlns:a16="http://schemas.microsoft.com/office/drawing/2014/main" id="{2FCE13C5-FFC2-452C-8A71-4B54AAE36C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Text Placeholder 3">
            <a:extLst>
              <a:ext uri="{FF2B5EF4-FFF2-40B4-BE49-F238E27FC236}">
                <a16:creationId xmlns:a16="http://schemas.microsoft.com/office/drawing/2014/main" id="{F858EDBA-EFBF-4CF0-83B4-B92ED8130A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E7523ED-EAEB-44FF-A383-9249621BE4FA}"/>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6" name="Footer Placeholder 5">
            <a:extLst>
              <a:ext uri="{FF2B5EF4-FFF2-40B4-BE49-F238E27FC236}">
                <a16:creationId xmlns:a16="http://schemas.microsoft.com/office/drawing/2014/main" id="{4C53E807-54D8-420E-BF6A-3B51F974CE8A}"/>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33F95F41-3C4C-4CB8-884F-71A6CF378DBE}"/>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3618883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9DA00-DEA8-4A17-9253-D9314821F2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Picture Placeholder 2">
            <a:extLst>
              <a:ext uri="{FF2B5EF4-FFF2-40B4-BE49-F238E27FC236}">
                <a16:creationId xmlns:a16="http://schemas.microsoft.com/office/drawing/2014/main" id="{DF442C4F-CAC2-46D2-B76F-A833223BD6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E"/>
          </a:p>
        </p:txBody>
      </p:sp>
      <p:sp>
        <p:nvSpPr>
          <p:cNvPr id="4" name="Text Placeholder 3">
            <a:extLst>
              <a:ext uri="{FF2B5EF4-FFF2-40B4-BE49-F238E27FC236}">
                <a16:creationId xmlns:a16="http://schemas.microsoft.com/office/drawing/2014/main" id="{5C495B7C-8869-405F-BEF1-96C35EF716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17A7B64-E6CB-4062-8C22-B0C1C91F5CC5}"/>
              </a:ext>
            </a:extLst>
          </p:cNvPr>
          <p:cNvSpPr>
            <a:spLocks noGrp="1"/>
          </p:cNvSpPr>
          <p:nvPr>
            <p:ph type="dt" sz="half" idx="10"/>
          </p:nvPr>
        </p:nvSpPr>
        <p:spPr/>
        <p:txBody>
          <a:bodyPr/>
          <a:lstStyle/>
          <a:p>
            <a:fld id="{21DDA6FE-BF8C-455B-8267-1C3AA8DD103E}" type="datetimeFigureOut">
              <a:rPr lang="en-IE" smtClean="0"/>
              <a:t>23/05/2021</a:t>
            </a:fld>
            <a:endParaRPr lang="en-IE"/>
          </a:p>
        </p:txBody>
      </p:sp>
      <p:sp>
        <p:nvSpPr>
          <p:cNvPr id="6" name="Footer Placeholder 5">
            <a:extLst>
              <a:ext uri="{FF2B5EF4-FFF2-40B4-BE49-F238E27FC236}">
                <a16:creationId xmlns:a16="http://schemas.microsoft.com/office/drawing/2014/main" id="{A81CE395-3F44-4338-9D08-25A5AE38E095}"/>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870BE25C-2398-40D5-A8F1-E155E193BFC3}"/>
              </a:ext>
            </a:extLst>
          </p:cNvPr>
          <p:cNvSpPr>
            <a:spLocks noGrp="1"/>
          </p:cNvSpPr>
          <p:nvPr>
            <p:ph type="sldNum" sz="quarter" idx="12"/>
          </p:nvPr>
        </p:nvSpPr>
        <p:spPr/>
        <p:txBody>
          <a:bodyPr/>
          <a:lstStyle/>
          <a:p>
            <a:fld id="{B964658C-BCA1-4B8D-B14D-108715949FAD}" type="slidenum">
              <a:rPr lang="en-IE" smtClean="0"/>
              <a:t>‹#›</a:t>
            </a:fld>
            <a:endParaRPr lang="en-IE"/>
          </a:p>
        </p:txBody>
      </p:sp>
    </p:spTree>
    <p:extLst>
      <p:ext uri="{BB962C8B-B14F-4D97-AF65-F5344CB8AC3E}">
        <p14:creationId xmlns:p14="http://schemas.microsoft.com/office/powerpoint/2010/main" val="2290457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5D6FAB-CB37-4F84-B89E-275B1B9FA1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E"/>
          </a:p>
        </p:txBody>
      </p:sp>
      <p:sp>
        <p:nvSpPr>
          <p:cNvPr id="3" name="Text Placeholder 2">
            <a:extLst>
              <a:ext uri="{FF2B5EF4-FFF2-40B4-BE49-F238E27FC236}">
                <a16:creationId xmlns:a16="http://schemas.microsoft.com/office/drawing/2014/main" id="{30BC15F2-09EF-4D78-87E6-F2174EB238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BE1997A8-B231-4477-9344-03FCB1BACF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DDA6FE-BF8C-455B-8267-1C3AA8DD103E}" type="datetimeFigureOut">
              <a:rPr lang="en-IE" smtClean="0"/>
              <a:t>23/05/2021</a:t>
            </a:fld>
            <a:endParaRPr lang="en-IE"/>
          </a:p>
        </p:txBody>
      </p:sp>
      <p:sp>
        <p:nvSpPr>
          <p:cNvPr id="5" name="Footer Placeholder 4">
            <a:extLst>
              <a:ext uri="{FF2B5EF4-FFF2-40B4-BE49-F238E27FC236}">
                <a16:creationId xmlns:a16="http://schemas.microsoft.com/office/drawing/2014/main" id="{6D92162C-B5A2-4441-8F17-D6B1B5D4F0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E"/>
          </a:p>
        </p:txBody>
      </p:sp>
      <p:sp>
        <p:nvSpPr>
          <p:cNvPr id="6" name="Slide Number Placeholder 5">
            <a:extLst>
              <a:ext uri="{FF2B5EF4-FFF2-40B4-BE49-F238E27FC236}">
                <a16:creationId xmlns:a16="http://schemas.microsoft.com/office/drawing/2014/main" id="{6D603F8A-BAFD-484F-8862-F504FAAFD3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64658C-BCA1-4B8D-B14D-108715949FAD}" type="slidenum">
              <a:rPr lang="en-IE" smtClean="0"/>
              <a:t>‹#›</a:t>
            </a:fld>
            <a:endParaRPr lang="en-IE"/>
          </a:p>
        </p:txBody>
      </p:sp>
    </p:spTree>
    <p:extLst>
      <p:ext uri="{BB962C8B-B14F-4D97-AF65-F5344CB8AC3E}">
        <p14:creationId xmlns:p14="http://schemas.microsoft.com/office/powerpoint/2010/main" val="2393836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video" Target="https://www.youtube.com/embed/3X0I8vHPwyg?feature=oembed"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video" Target="https://www.youtube.com/embed/4x325j_g1A8?feature=oembed"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video" Target="https://www.youtube.com/embed/mECI6PKVFiA?feature=oembed"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8D66E-91FC-49A9-B800-6D5EE138C311}"/>
              </a:ext>
            </a:extLst>
          </p:cNvPr>
          <p:cNvSpPr>
            <a:spLocks noGrp="1"/>
          </p:cNvSpPr>
          <p:nvPr>
            <p:ph type="ctrTitle"/>
          </p:nvPr>
        </p:nvSpPr>
        <p:spPr>
          <a:xfrm>
            <a:off x="7464614" y="1783959"/>
            <a:ext cx="4087306" cy="2889114"/>
          </a:xfrm>
        </p:spPr>
        <p:txBody>
          <a:bodyPr anchor="b">
            <a:normAutofit/>
          </a:bodyPr>
          <a:lstStyle/>
          <a:p>
            <a:pPr algn="l"/>
            <a:r>
              <a:rPr lang="en-GB" sz="5000"/>
              <a:t>To PECS or not to PECS….that is the question. </a:t>
            </a:r>
            <a:endParaRPr lang="en-IE" sz="5000"/>
          </a:p>
        </p:txBody>
      </p:sp>
      <p:sp>
        <p:nvSpPr>
          <p:cNvPr id="3" name="Subtitle 2">
            <a:extLst>
              <a:ext uri="{FF2B5EF4-FFF2-40B4-BE49-F238E27FC236}">
                <a16:creationId xmlns:a16="http://schemas.microsoft.com/office/drawing/2014/main" id="{C7F6389D-CC1D-47F4-B7E2-7CBEF414955B}"/>
              </a:ext>
            </a:extLst>
          </p:cNvPr>
          <p:cNvSpPr>
            <a:spLocks noGrp="1"/>
          </p:cNvSpPr>
          <p:nvPr>
            <p:ph type="subTitle" idx="1"/>
          </p:nvPr>
        </p:nvSpPr>
        <p:spPr>
          <a:xfrm>
            <a:off x="7464612" y="4750893"/>
            <a:ext cx="4087305" cy="1147863"/>
          </a:xfrm>
        </p:spPr>
        <p:txBody>
          <a:bodyPr anchor="t">
            <a:normAutofit/>
          </a:bodyPr>
          <a:lstStyle/>
          <a:p>
            <a:pPr algn="l"/>
            <a:r>
              <a:rPr lang="en-GB" sz="2000"/>
              <a:t>An overview of Aided Language Input</a:t>
            </a:r>
            <a:endParaRPr lang="en-IE" sz="2000"/>
          </a:p>
        </p:txBody>
      </p:sp>
      <p:sp>
        <p:nvSpPr>
          <p:cNvPr id="71" name="Freeform: Shape 7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descr="See the source image">
            <a:extLst>
              <a:ext uri="{FF2B5EF4-FFF2-40B4-BE49-F238E27FC236}">
                <a16:creationId xmlns:a16="http://schemas.microsoft.com/office/drawing/2014/main" id="{75F7DF2A-AB0D-44C2-84B3-074C508374B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426" r="-1" b="-1"/>
          <a:stretch/>
        </p:blipFill>
        <p:spPr bwMode="auto">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339965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24">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26">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46" name="Rectangle 27">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Connector 28">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48" name="Rectangle 3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36C447B-524C-4F73-A411-BFE1E0DDC068}"/>
              </a:ext>
            </a:extLst>
          </p:cNvPr>
          <p:cNvSpPr>
            <a:spLocks noGrp="1"/>
          </p:cNvSpPr>
          <p:nvPr>
            <p:ph idx="1"/>
          </p:nvPr>
        </p:nvSpPr>
        <p:spPr>
          <a:xfrm>
            <a:off x="5656218" y="1463039"/>
            <a:ext cx="5542387" cy="4300447"/>
          </a:xfrm>
        </p:spPr>
        <p:txBody>
          <a:bodyPr anchor="t">
            <a:normAutofit/>
          </a:bodyPr>
          <a:lstStyle/>
          <a:p>
            <a:r>
              <a:rPr lang="en-GB" sz="2000"/>
              <a:t>As we already discussed, language learners often benefit from Motor planning – symbols in the same place so they can access them faster and more automatically. </a:t>
            </a:r>
          </a:p>
          <a:p>
            <a:pPr marL="0" indent="0">
              <a:buNone/>
            </a:pPr>
            <a:r>
              <a:rPr lang="en-GB" sz="2000"/>
              <a:t>With PECS- the pictures rarely stay in the same spot. Pictures are     easily damaged or lost.  </a:t>
            </a:r>
          </a:p>
          <a:p>
            <a:endParaRPr lang="en-GB" sz="2000"/>
          </a:p>
          <a:p>
            <a:r>
              <a:rPr lang="en-GB" sz="2000"/>
              <a:t>PECS  does not respect body autonomy. Communication partners when promoting invade a the learner’s personal space. It is training vulnerable children to allow someone to invade your space/touch you in exchange for rewards. </a:t>
            </a:r>
            <a:endParaRPr lang="en-IE" sz="2000"/>
          </a:p>
        </p:txBody>
      </p:sp>
    </p:spTree>
    <p:extLst>
      <p:ext uri="{BB962C8B-B14F-4D97-AF65-F5344CB8AC3E}">
        <p14:creationId xmlns:p14="http://schemas.microsoft.com/office/powerpoint/2010/main" val="1440346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081CDF-10C9-4269-A900-5C601A5A0B6B}"/>
              </a:ext>
            </a:extLst>
          </p:cNvPr>
          <p:cNvSpPr>
            <a:spLocks noGrp="1"/>
          </p:cNvSpPr>
          <p:nvPr>
            <p:ph idx="1"/>
          </p:nvPr>
        </p:nvSpPr>
        <p:spPr>
          <a:xfrm>
            <a:off x="838200" y="640080"/>
            <a:ext cx="10515600" cy="5536883"/>
          </a:xfrm>
        </p:spPr>
        <p:txBody>
          <a:bodyPr/>
          <a:lstStyle/>
          <a:p>
            <a:pPr marL="0" indent="0">
              <a:buNone/>
            </a:pPr>
            <a:r>
              <a:rPr lang="en-GB" dirty="0"/>
              <a:t>In summary: </a:t>
            </a:r>
          </a:p>
          <a:p>
            <a:pPr marL="0" indent="0">
              <a:buNone/>
            </a:pPr>
            <a:endParaRPr lang="en-GB" sz="3600" dirty="0"/>
          </a:p>
          <a:p>
            <a:pPr marL="0" indent="0" algn="ctr">
              <a:buNone/>
            </a:pPr>
            <a:r>
              <a:rPr lang="en-GB" sz="3600" b="1" dirty="0">
                <a:latin typeface="Arial" panose="020B0604020202020204" pitchFamily="34" charset="0"/>
                <a:cs typeface="Arial" panose="020B0604020202020204" pitchFamily="34" charset="0"/>
              </a:rPr>
              <a:t>Aided Language Input is a fun, natural and evidence based approach that support the language development of children/young people who use AAC!</a:t>
            </a:r>
          </a:p>
          <a:p>
            <a:pPr marL="0" indent="0">
              <a:buNone/>
            </a:pPr>
            <a:endParaRPr lang="en-GB" sz="3600" b="1" dirty="0">
              <a:latin typeface="Arial" panose="020B0604020202020204" pitchFamily="34" charset="0"/>
              <a:cs typeface="Arial" panose="020B0604020202020204" pitchFamily="34" charset="0"/>
            </a:endParaRPr>
          </a:p>
          <a:p>
            <a:pPr marL="0" indent="0">
              <a:buNone/>
            </a:pPr>
            <a:endParaRPr lang="en-GB" dirty="0"/>
          </a:p>
          <a:p>
            <a:pPr marL="0" indent="0">
              <a:buNone/>
            </a:pPr>
            <a:endParaRPr lang="en-IE" dirty="0"/>
          </a:p>
        </p:txBody>
      </p:sp>
      <p:pic>
        <p:nvPicPr>
          <p:cNvPr id="4100" name="Picture 4" descr="See the source image">
            <a:extLst>
              <a:ext uri="{FF2B5EF4-FFF2-40B4-BE49-F238E27FC236}">
                <a16:creationId xmlns:a16="http://schemas.microsoft.com/office/drawing/2014/main" id="{14C35311-0617-45D5-BC7A-E65F0B447D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4559" y="4064627"/>
            <a:ext cx="2430145" cy="2153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40380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FCD964C-303A-4409-A747-DFB62841CDAA}"/>
              </a:ext>
            </a:extLst>
          </p:cNvPr>
          <p:cNvSpPr>
            <a:spLocks noGrp="1"/>
          </p:cNvSpPr>
          <p:nvPr>
            <p:ph type="title"/>
          </p:nvPr>
        </p:nvSpPr>
        <p:spPr>
          <a:xfrm>
            <a:off x="524741" y="620392"/>
            <a:ext cx="3808268" cy="5504688"/>
          </a:xfrm>
        </p:spPr>
        <p:txBody>
          <a:bodyPr>
            <a:normAutofit/>
          </a:bodyPr>
          <a:lstStyle/>
          <a:p>
            <a:r>
              <a:rPr lang="en-GB" sz="6000">
                <a:solidFill>
                  <a:schemeClr val="bg1"/>
                </a:solidFill>
              </a:rPr>
              <a:t>For more practical information on ALI: </a:t>
            </a:r>
            <a:endParaRPr lang="en-IE" sz="6000">
              <a:solidFill>
                <a:schemeClr val="bg1"/>
              </a:solidFill>
            </a:endParaRPr>
          </a:p>
        </p:txBody>
      </p:sp>
      <p:graphicFrame>
        <p:nvGraphicFramePr>
          <p:cNvPr id="5" name="Content Placeholder 2">
            <a:extLst>
              <a:ext uri="{FF2B5EF4-FFF2-40B4-BE49-F238E27FC236}">
                <a16:creationId xmlns:a16="http://schemas.microsoft.com/office/drawing/2014/main" id="{7B046F19-320E-42BE-90DA-515FF7434909}"/>
              </a:ext>
            </a:extLst>
          </p:cNvPr>
          <p:cNvGraphicFramePr>
            <a:graphicFrameLocks noGrp="1"/>
          </p:cNvGraphicFramePr>
          <p:nvPr>
            <p:ph idx="1"/>
            <p:extLst>
              <p:ext uri="{D42A27DB-BD31-4B8C-83A1-F6EECF244321}">
                <p14:modId xmlns:p14="http://schemas.microsoft.com/office/powerpoint/2010/main" val="1335553992"/>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45472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D59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EBFB68-DBD8-45E3-84C6-9C2B98911AAB}"/>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lang="en-US" sz="3600">
                <a:solidFill>
                  <a:srgbClr val="FFFFFF"/>
                </a:solidFill>
              </a:rPr>
              <a:t>Maria Gleeson-Cary &amp; Coalán McCarthy, Speech &amp; Language Therapists</a:t>
            </a:r>
          </a:p>
        </p:txBody>
      </p:sp>
      <p:sp>
        <p:nvSpPr>
          <p:cNvPr id="11"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Welcome to the two new members of our family! Velkommen! Vitajte! -  Eurodiaconia">
            <a:extLst>
              <a:ext uri="{FF2B5EF4-FFF2-40B4-BE49-F238E27FC236}">
                <a16:creationId xmlns:a16="http://schemas.microsoft.com/office/drawing/2014/main" id="{7F86F8E4-BBAD-426F-9B8B-D47B9A4D1B94}"/>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2792" r="13782"/>
          <a:stretch/>
        </p:blipFill>
        <p:spPr bwMode="auto">
          <a:xfrm>
            <a:off x="976251" y="942538"/>
            <a:ext cx="7163222" cy="4808332"/>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4965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aolan webinar video (2) (1).mp4" descr="Caolan webinar video (2) (1).mp4">
            <a:hlinkClick r:id="" action="ppaction://media"/>
            <a:extLst>
              <a:ext uri="{FF2B5EF4-FFF2-40B4-BE49-F238E27FC236}">
                <a16:creationId xmlns:a16="http://schemas.microsoft.com/office/drawing/2014/main" id="{BBF56E22-082A-F243-BFB3-4196931CD44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43942" y="643467"/>
            <a:ext cx="9904116" cy="5571066"/>
          </a:xfrm>
          <a:prstGeom prst="rect">
            <a:avLst/>
          </a:prstGeom>
        </p:spPr>
      </p:pic>
    </p:spTree>
    <p:extLst>
      <p:ext uri="{BB962C8B-B14F-4D97-AF65-F5344CB8AC3E}">
        <p14:creationId xmlns:p14="http://schemas.microsoft.com/office/powerpoint/2010/main" val="2048621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04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5418D-862F-4F2B-88AF-D281F839F969}"/>
              </a:ext>
            </a:extLst>
          </p:cNvPr>
          <p:cNvSpPr>
            <a:spLocks noGrp="1"/>
          </p:cNvSpPr>
          <p:nvPr>
            <p:ph type="title"/>
          </p:nvPr>
        </p:nvSpPr>
        <p:spPr/>
        <p:txBody>
          <a:bodyPr/>
          <a:lstStyle/>
          <a:p>
            <a:r>
              <a:rPr lang="en-GB" dirty="0"/>
              <a:t>ALI in action: Simon Says</a:t>
            </a:r>
            <a:endParaRPr lang="en-IE" dirty="0"/>
          </a:p>
        </p:txBody>
      </p:sp>
      <p:sp>
        <p:nvSpPr>
          <p:cNvPr id="3" name="Content Placeholder 2">
            <a:extLst>
              <a:ext uri="{FF2B5EF4-FFF2-40B4-BE49-F238E27FC236}">
                <a16:creationId xmlns:a16="http://schemas.microsoft.com/office/drawing/2014/main" id="{3AC58E4F-F308-4826-94B3-700CCC48239D}"/>
              </a:ext>
            </a:extLst>
          </p:cNvPr>
          <p:cNvSpPr>
            <a:spLocks noGrp="1"/>
          </p:cNvSpPr>
          <p:nvPr>
            <p:ph idx="1"/>
          </p:nvPr>
        </p:nvSpPr>
        <p:spPr/>
        <p:txBody>
          <a:bodyPr/>
          <a:lstStyle/>
          <a:p>
            <a:endParaRPr lang="en-GB" dirty="0"/>
          </a:p>
          <a:p>
            <a:endParaRPr lang="en-GB" dirty="0"/>
          </a:p>
          <a:p>
            <a:pPr marL="0" indent="0">
              <a:buNone/>
            </a:pPr>
            <a:endParaRPr lang="en-GB" dirty="0"/>
          </a:p>
          <a:p>
            <a:endParaRPr lang="en-IE" dirty="0"/>
          </a:p>
        </p:txBody>
      </p:sp>
      <p:pic>
        <p:nvPicPr>
          <p:cNvPr id="4" name="Online Media 3" descr="Aided Language Input during Simon Says on a low tech core board - Brothers of Charity">
            <a:hlinkClick r:id="" action="ppaction://media"/>
            <a:extLst>
              <a:ext uri="{FF2B5EF4-FFF2-40B4-BE49-F238E27FC236}">
                <a16:creationId xmlns:a16="http://schemas.microsoft.com/office/drawing/2014/main" id="{88AB6FC1-BBC5-7045-BB69-FDAD32774400}"/>
              </a:ext>
            </a:extLst>
          </p:cNvPr>
          <p:cNvPicPr>
            <a:picLocks noRot="1" noChangeAspect="1"/>
          </p:cNvPicPr>
          <p:nvPr>
            <a:videoFile r:link="rId1"/>
          </p:nvPr>
        </p:nvPicPr>
        <p:blipFill>
          <a:blip r:embed="rId3"/>
          <a:stretch>
            <a:fillRect/>
          </a:stretch>
        </p:blipFill>
        <p:spPr>
          <a:xfrm>
            <a:off x="2688336" y="1371600"/>
            <a:ext cx="7089648" cy="5317236"/>
          </a:xfrm>
          <a:prstGeom prst="rect">
            <a:avLst/>
          </a:prstGeom>
        </p:spPr>
      </p:pic>
    </p:spTree>
    <p:extLst>
      <p:ext uri="{BB962C8B-B14F-4D97-AF65-F5344CB8AC3E}">
        <p14:creationId xmlns:p14="http://schemas.microsoft.com/office/powerpoint/2010/main" val="8333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9021C-3D8C-9145-BEB0-91F04EF01E77}"/>
              </a:ext>
            </a:extLst>
          </p:cNvPr>
          <p:cNvSpPr>
            <a:spLocks noGrp="1"/>
          </p:cNvSpPr>
          <p:nvPr>
            <p:ph type="title"/>
          </p:nvPr>
        </p:nvSpPr>
        <p:spPr/>
        <p:txBody>
          <a:bodyPr/>
          <a:lstStyle/>
          <a:p>
            <a:r>
              <a:rPr lang="en-US" dirty="0"/>
              <a:t>Aided Language input in action: emotions</a:t>
            </a:r>
          </a:p>
        </p:txBody>
      </p:sp>
      <p:pic>
        <p:nvPicPr>
          <p:cNvPr id="4" name="Online Media 3" descr="Aided Language Input to teach emotions: sad">
            <a:hlinkClick r:id="" action="ppaction://media"/>
            <a:extLst>
              <a:ext uri="{FF2B5EF4-FFF2-40B4-BE49-F238E27FC236}">
                <a16:creationId xmlns:a16="http://schemas.microsoft.com/office/drawing/2014/main" id="{E3B7FE8B-F2F5-F942-BCE6-DA15263DED4B}"/>
              </a:ext>
            </a:extLst>
          </p:cNvPr>
          <p:cNvPicPr>
            <a:picLocks noGrp="1" noRot="1" noChangeAspect="1"/>
          </p:cNvPicPr>
          <p:nvPr>
            <p:ph idx="1"/>
            <a:videoFile r:link="rId1"/>
          </p:nvPr>
        </p:nvPicPr>
        <p:blipFill>
          <a:blip r:embed="rId3"/>
          <a:stretch>
            <a:fillRect/>
          </a:stretch>
        </p:blipFill>
        <p:spPr>
          <a:xfrm>
            <a:off x="3195638" y="1825625"/>
            <a:ext cx="6387274" cy="4790020"/>
          </a:xfrm>
          <a:prstGeom prst="rect">
            <a:avLst/>
          </a:prstGeom>
        </p:spPr>
      </p:pic>
    </p:spTree>
    <p:extLst>
      <p:ext uri="{BB962C8B-B14F-4D97-AF65-F5344CB8AC3E}">
        <p14:creationId xmlns:p14="http://schemas.microsoft.com/office/powerpoint/2010/main" val="3381747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3" name="Rectangle 1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279EB9-4830-4A86-9F14-35C2E6C4DC81}"/>
              </a:ext>
            </a:extLst>
          </p:cNvPr>
          <p:cNvSpPr>
            <a:spLocks noGrp="1"/>
          </p:cNvSpPr>
          <p:nvPr>
            <p:ph type="title"/>
          </p:nvPr>
        </p:nvSpPr>
        <p:spPr>
          <a:xfrm>
            <a:off x="1043631" y="809898"/>
            <a:ext cx="9942716" cy="1554480"/>
          </a:xfrm>
        </p:spPr>
        <p:txBody>
          <a:bodyPr anchor="ctr">
            <a:normAutofit/>
          </a:bodyPr>
          <a:lstStyle/>
          <a:p>
            <a:r>
              <a:rPr lang="en-GB" sz="4800" dirty="0"/>
              <a:t>PECS- what are some of the issues…</a:t>
            </a:r>
            <a:endParaRPr lang="en-IE" sz="4800" dirty="0"/>
          </a:p>
        </p:txBody>
      </p:sp>
      <p:sp>
        <p:nvSpPr>
          <p:cNvPr id="5" name="Content Placeholder 4">
            <a:extLst>
              <a:ext uri="{FF2B5EF4-FFF2-40B4-BE49-F238E27FC236}">
                <a16:creationId xmlns:a16="http://schemas.microsoft.com/office/drawing/2014/main" id="{9CE0ABE6-E93D-416E-9C96-1A543F67FBFA}"/>
              </a:ext>
            </a:extLst>
          </p:cNvPr>
          <p:cNvSpPr>
            <a:spLocks noGrp="1"/>
          </p:cNvSpPr>
          <p:nvPr>
            <p:ph idx="1"/>
          </p:nvPr>
        </p:nvSpPr>
        <p:spPr>
          <a:xfrm>
            <a:off x="1045028" y="3017522"/>
            <a:ext cx="9941319" cy="3124658"/>
          </a:xfrm>
        </p:spPr>
        <p:txBody>
          <a:bodyPr anchor="ctr">
            <a:normAutofit/>
          </a:bodyPr>
          <a:lstStyle/>
          <a:p>
            <a:r>
              <a:rPr lang="en-GB" sz="2400" dirty="0"/>
              <a:t>Let’s watch a video of an overview of PECS for those of you who are not familiar with the approach.</a:t>
            </a:r>
          </a:p>
          <a:p>
            <a:endParaRPr lang="en-GB" sz="2400" dirty="0"/>
          </a:p>
          <a:p>
            <a:endParaRPr lang="en-IE" sz="2400" dirty="0"/>
          </a:p>
        </p:txBody>
      </p:sp>
      <p:cxnSp>
        <p:nvCxnSpPr>
          <p:cNvPr id="19" name="Straight Connector 1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5891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AB700-35AB-9449-B3A7-A628C499910B}"/>
              </a:ext>
            </a:extLst>
          </p:cNvPr>
          <p:cNvSpPr>
            <a:spLocks noGrp="1"/>
          </p:cNvSpPr>
          <p:nvPr>
            <p:ph type="title"/>
          </p:nvPr>
        </p:nvSpPr>
        <p:spPr/>
        <p:txBody>
          <a:bodyPr/>
          <a:lstStyle/>
          <a:p>
            <a:r>
              <a:rPr lang="en-US" dirty="0"/>
              <a:t>PECS</a:t>
            </a:r>
          </a:p>
        </p:txBody>
      </p:sp>
      <p:pic>
        <p:nvPicPr>
          <p:cNvPr id="10" name="Online Media 9" descr="Phase I PECS   YouTube">
            <a:hlinkClick r:id="" action="ppaction://media"/>
            <a:extLst>
              <a:ext uri="{FF2B5EF4-FFF2-40B4-BE49-F238E27FC236}">
                <a16:creationId xmlns:a16="http://schemas.microsoft.com/office/drawing/2014/main" id="{F36EB99F-F0D7-C442-8A66-93473910F497}"/>
              </a:ext>
            </a:extLst>
          </p:cNvPr>
          <p:cNvPicPr>
            <a:picLocks noGrp="1" noRot="1" noChangeAspect="1"/>
          </p:cNvPicPr>
          <p:nvPr>
            <p:ph idx="1"/>
            <a:videoFile r:link="rId1"/>
          </p:nvPr>
        </p:nvPicPr>
        <p:blipFill>
          <a:blip r:embed="rId3"/>
          <a:stretch>
            <a:fillRect/>
          </a:stretch>
        </p:blipFill>
        <p:spPr>
          <a:xfrm>
            <a:off x="3195638" y="1825625"/>
            <a:ext cx="6216586" cy="4662015"/>
          </a:xfrm>
          <a:prstGeom prst="rect">
            <a:avLst/>
          </a:prstGeom>
        </p:spPr>
      </p:pic>
    </p:spTree>
    <p:extLst>
      <p:ext uri="{BB962C8B-B14F-4D97-AF65-F5344CB8AC3E}">
        <p14:creationId xmlns:p14="http://schemas.microsoft.com/office/powerpoint/2010/main" val="45790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22" name="Rectangle 21">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8043BC-E86C-4700-8A5A-C1D3D4DA710C}"/>
              </a:ext>
            </a:extLst>
          </p:cNvPr>
          <p:cNvSpPr>
            <a:spLocks noGrp="1"/>
          </p:cNvSpPr>
          <p:nvPr>
            <p:ph type="title"/>
          </p:nvPr>
        </p:nvSpPr>
        <p:spPr>
          <a:xfrm>
            <a:off x="1282963" y="1238080"/>
            <a:ext cx="9849751" cy="1349671"/>
          </a:xfrm>
        </p:spPr>
        <p:txBody>
          <a:bodyPr anchor="b">
            <a:normAutofit/>
          </a:bodyPr>
          <a:lstStyle/>
          <a:p>
            <a:r>
              <a:rPr lang="en-GB" sz="4200"/>
              <a:t>Picture Exchange Communication (PECS)- what are the issues?</a:t>
            </a:r>
            <a:endParaRPr lang="en-IE" sz="4200"/>
          </a:p>
        </p:txBody>
      </p:sp>
      <p:sp>
        <p:nvSpPr>
          <p:cNvPr id="3" name="Content Placeholder 2">
            <a:extLst>
              <a:ext uri="{FF2B5EF4-FFF2-40B4-BE49-F238E27FC236}">
                <a16:creationId xmlns:a16="http://schemas.microsoft.com/office/drawing/2014/main" id="{7DE08F93-CE0B-4B8B-B748-2DE31FC62B01}"/>
              </a:ext>
            </a:extLst>
          </p:cNvPr>
          <p:cNvSpPr>
            <a:spLocks noGrp="1"/>
          </p:cNvSpPr>
          <p:nvPr>
            <p:ph idx="1"/>
          </p:nvPr>
        </p:nvSpPr>
        <p:spPr>
          <a:xfrm>
            <a:off x="1289304" y="2902913"/>
            <a:ext cx="9849751" cy="3032168"/>
          </a:xfrm>
        </p:spPr>
        <p:txBody>
          <a:bodyPr anchor="ctr">
            <a:normAutofit/>
          </a:bodyPr>
          <a:lstStyle/>
          <a:p>
            <a:endParaRPr lang="en-GB" sz="1700"/>
          </a:p>
          <a:p>
            <a:pPr marL="0" indent="0">
              <a:buNone/>
            </a:pPr>
            <a:r>
              <a:rPr lang="en-GB" sz="1700"/>
              <a:t>We teach communication by modelling it (naturally in the context of a child’s daily activities) while honouring and accepting all of the child’s communication attempts (verbal, AAC, gestures, sign, noises, movements etc) as valid. Then we expand their communication attempts by modelling the language for them. </a:t>
            </a:r>
          </a:p>
          <a:p>
            <a:pPr marL="0" indent="0">
              <a:buNone/>
            </a:pPr>
            <a:endParaRPr lang="en-GB" sz="1700"/>
          </a:p>
          <a:p>
            <a:pPr marL="0" indent="0">
              <a:buNone/>
            </a:pPr>
            <a:r>
              <a:rPr lang="en-GB" sz="1700"/>
              <a:t>PECS® uses picture-based prompting and reinforcement tied to error correction in order to teach language skills. The method allows the trainer to artificially cause frustration through the withholding of highly desired objects or food until the targeted behaviour is achieved,(i.e. giving a picture) even if the child/young person becomes upset or angry. It is not a natural or nice way to teach language.</a:t>
            </a:r>
          </a:p>
          <a:p>
            <a:pPr marL="0" indent="0">
              <a:buNone/>
            </a:pPr>
            <a:endParaRPr lang="en-GB" sz="1700"/>
          </a:p>
        </p:txBody>
      </p:sp>
    </p:spTree>
    <p:extLst>
      <p:ext uri="{BB962C8B-B14F-4D97-AF65-F5344CB8AC3E}">
        <p14:creationId xmlns:p14="http://schemas.microsoft.com/office/powerpoint/2010/main" val="3778127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76" name="Rectangle 75">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9" name="Rectangle 78">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1B4ABDE-A99E-4E77-B663-F31ABF1C9C71}"/>
              </a:ext>
            </a:extLst>
          </p:cNvPr>
          <p:cNvSpPr>
            <a:spLocks noGrp="1"/>
          </p:cNvSpPr>
          <p:nvPr>
            <p:ph idx="1"/>
          </p:nvPr>
        </p:nvSpPr>
        <p:spPr>
          <a:xfrm>
            <a:off x="590719" y="2330505"/>
            <a:ext cx="4559425" cy="3979585"/>
          </a:xfrm>
        </p:spPr>
        <p:txBody>
          <a:bodyPr anchor="ctr">
            <a:normAutofit/>
          </a:bodyPr>
          <a:lstStyle/>
          <a:p>
            <a:r>
              <a:rPr lang="en-GB" sz="2000"/>
              <a:t>We use language for lots of different reasons- comment, label items, greet people, ask for help, describe, tell stories, protest, request items, refuse items, ask questions, to have fun and be silly! </a:t>
            </a:r>
          </a:p>
          <a:p>
            <a:endParaRPr lang="en-GB" sz="2000"/>
          </a:p>
          <a:p>
            <a:r>
              <a:rPr lang="en-GB" sz="2000"/>
              <a:t>PECS focuses on the language learner requesting items- this is not language development and it is not respectful. </a:t>
            </a:r>
          </a:p>
          <a:p>
            <a:endParaRPr lang="en-GB" sz="2000"/>
          </a:p>
          <a:p>
            <a:endParaRPr lang="en-IE" sz="2000"/>
          </a:p>
        </p:txBody>
      </p:sp>
      <p:sp>
        <p:nvSpPr>
          <p:cNvPr id="81" name="Rectangle 80">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0" name="Picture 4" descr="See the source image">
            <a:extLst>
              <a:ext uri="{FF2B5EF4-FFF2-40B4-BE49-F238E27FC236}">
                <a16:creationId xmlns:a16="http://schemas.microsoft.com/office/drawing/2014/main" id="{1C38E8D5-D4C2-4EC9-9E43-E5E24195330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411" r="19699" b="1"/>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01947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513</Words>
  <Application>Microsoft Macintosh PowerPoint</Application>
  <PresentationFormat>Widescreen</PresentationFormat>
  <Paragraphs>34</Paragraphs>
  <Slides>12</Slides>
  <Notes>2</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To PECS or not to PECS….that is the question. </vt:lpstr>
      <vt:lpstr>Maria Gleeson-Cary &amp; Coalán McCarthy, Speech &amp; Language Therapists</vt:lpstr>
      <vt:lpstr>PowerPoint Presentation</vt:lpstr>
      <vt:lpstr>ALI in action: Simon Says</vt:lpstr>
      <vt:lpstr>Aided Language input in action: emotions</vt:lpstr>
      <vt:lpstr>PECS- what are some of the issues…</vt:lpstr>
      <vt:lpstr>PECS</vt:lpstr>
      <vt:lpstr>Picture Exchange Communication (PECS)- what are the issues?</vt:lpstr>
      <vt:lpstr>PowerPoint Presentation</vt:lpstr>
      <vt:lpstr>PowerPoint Presentation</vt:lpstr>
      <vt:lpstr>PowerPoint Presentation</vt:lpstr>
      <vt:lpstr>For more practical information on ALI: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 PECS or not to PECS….that is the question. </dc:title>
  <dc:creator>Conall Cary</dc:creator>
  <cp:lastModifiedBy>Conall Cary</cp:lastModifiedBy>
  <cp:revision>1</cp:revision>
  <dcterms:created xsi:type="dcterms:W3CDTF">2021-05-23T10:57:16Z</dcterms:created>
  <dcterms:modified xsi:type="dcterms:W3CDTF">2021-05-23T10:57:49Z</dcterms:modified>
</cp:coreProperties>
</file>